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7" r:id="rId3"/>
    <p:sldId id="338" r:id="rId4"/>
    <p:sldId id="258" r:id="rId5"/>
    <p:sldId id="259" r:id="rId6"/>
    <p:sldId id="340" r:id="rId7"/>
    <p:sldId id="260" r:id="rId8"/>
    <p:sldId id="261" r:id="rId9"/>
    <p:sldId id="262" r:id="rId10"/>
    <p:sldId id="263" r:id="rId11"/>
    <p:sldId id="342" r:id="rId12"/>
    <p:sldId id="341" r:id="rId13"/>
    <p:sldId id="265" r:id="rId14"/>
    <p:sldId id="352" r:id="rId15"/>
    <p:sldId id="343" r:id="rId16"/>
    <p:sldId id="344" r:id="rId17"/>
    <p:sldId id="345" r:id="rId18"/>
    <p:sldId id="346" r:id="rId19"/>
    <p:sldId id="268" r:id="rId20"/>
    <p:sldId id="269" r:id="rId21"/>
    <p:sldId id="270" r:id="rId22"/>
    <p:sldId id="271" r:id="rId23"/>
    <p:sldId id="272" r:id="rId24"/>
    <p:sldId id="347" r:id="rId25"/>
    <p:sldId id="273" r:id="rId26"/>
    <p:sldId id="274" r:id="rId27"/>
    <p:sldId id="348" r:id="rId28"/>
    <p:sldId id="275" r:id="rId29"/>
    <p:sldId id="276" r:id="rId30"/>
    <p:sldId id="277" r:id="rId31"/>
    <p:sldId id="349" r:id="rId32"/>
    <p:sldId id="350" r:id="rId33"/>
    <p:sldId id="278" r:id="rId34"/>
    <p:sldId id="280" r:id="rId35"/>
    <p:sldId id="281" r:id="rId36"/>
    <p:sldId id="282" r:id="rId37"/>
    <p:sldId id="283" r:id="rId38"/>
    <p:sldId id="284" r:id="rId39"/>
    <p:sldId id="351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58"/>
      <p:bold r:id="rId59"/>
      <p:italic r:id="rId60"/>
      <p:boldItalic r:id="rId61"/>
    </p:embeddedFont>
    <p:embeddedFont>
      <p:font typeface="Inconsolata" panose="020B0604020202020204" charset="0"/>
      <p:regular r:id="rId62"/>
      <p:bold r:id="rId63"/>
    </p:embeddedFont>
    <p:embeddedFont>
      <p:font typeface="Roboto" panose="020B0604020202020204" charset="0"/>
      <p:regular r:id="rId64"/>
      <p:bold r:id="rId65"/>
      <p:italic r:id="rId66"/>
      <p:boldItalic r:id="rId67"/>
    </p:embeddedFont>
    <p:embeddedFont>
      <p:font typeface="Roboto Slab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d9ff2bef2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d9ff2bef2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d9ff2bef2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d9ff2bef2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d9ff2bef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d9ff2bef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d9ff2bef2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d9ff2bef2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d9ff2bef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d9ff2bef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d9ff2bef2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d9ff2bef2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d9ff2bef2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d9ff2bef2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d9ff2bef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d9ff2bef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d9ff2bef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d9ff2bef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d9ff2bef2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d9ff2bef2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d9ff2be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d9ff2be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d9ff2bef2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d9ff2bef2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c8f45209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c8f45209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c8f45209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c8f45209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c8f4520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c8f45209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c8f45209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c8f45209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c8f45209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c8f45209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c8f4520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c8f4520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c8f45209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c8f45209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c8f45209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c8f45209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c8f45209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c8f452095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d9ff2bef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d9ff2bef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c8f4520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c8f4520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c8f45209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7c8f452095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c8f45209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c8f45209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c8f45209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c8f45209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c8f45209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c8f45209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c8f452095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c8f452095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c8f452095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c8f452095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c8f45209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c8f45209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c8f45209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c8f45209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c8f45209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c8f45209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d9ff2bef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d9ff2bef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c8f452095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c8f452095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c8f45209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c8f45209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d9ff2be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d9ff2be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d9ff2bef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d9ff2bef2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d9ff2bef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d9ff2bef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d9ff2bef2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d9ff2bef2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d9ff2bef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d9ff2bef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Quantum Computing?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Moshiur Rahman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Stevens Institute of Technology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" y="0"/>
            <a:ext cx="91406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578F2-E12C-43A4-9F10-5BA5C700F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842" y="50831"/>
            <a:ext cx="8368200" cy="686100"/>
          </a:xfrm>
        </p:spPr>
        <p:txBody>
          <a:bodyPr/>
          <a:lstStyle/>
          <a:p>
            <a:pPr algn="ctr"/>
            <a:r>
              <a:rPr lang="en-US" dirty="0"/>
              <a:t>IBM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ABA382-4931-4CB0-8F2F-8FF6FCAD1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28" y="761869"/>
            <a:ext cx="6975228" cy="43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69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07397-EDA0-4598-BD5B-5570A278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06" y="136557"/>
            <a:ext cx="8368200" cy="686100"/>
          </a:xfrm>
        </p:spPr>
        <p:txBody>
          <a:bodyPr/>
          <a:lstStyle/>
          <a:p>
            <a:pPr algn="ctr"/>
            <a:r>
              <a:rPr lang="en-US" dirty="0"/>
              <a:t>IBM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E4F142-FEA9-495D-A9CE-C0B4BA7F7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04" y="974999"/>
            <a:ext cx="6447079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2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t="6442" b="5304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E113-C007-4D10-96C3-F56C00D8C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19" y="-188419"/>
            <a:ext cx="8368200" cy="686100"/>
          </a:xfrm>
        </p:spPr>
        <p:txBody>
          <a:bodyPr/>
          <a:lstStyle/>
          <a:p>
            <a:pPr algn="ctr"/>
            <a:r>
              <a:rPr lang="en-US" dirty="0"/>
              <a:t>Google Quantum Computer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93CDA-FEF5-49D7-ABE1-03DA62192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2" y="659225"/>
            <a:ext cx="6824662" cy="435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4D64E-1214-4E1D-A597-E4E4B7A10E13}"/>
              </a:ext>
            </a:extLst>
          </p:cNvPr>
          <p:cNvSpPr txBox="1"/>
          <p:nvPr/>
        </p:nvSpPr>
        <p:spPr>
          <a:xfrm>
            <a:off x="6979444" y="1300162"/>
            <a:ext cx="22685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dirty="0"/>
              <a:t>Google’s quantum supremacy </a:t>
            </a:r>
          </a:p>
          <a:p>
            <a:r>
              <a:rPr lang="en-US" sz="1050" dirty="0"/>
              <a:t> is only a first test of a computing </a:t>
            </a:r>
          </a:p>
          <a:p>
            <a:r>
              <a:rPr lang="en-US" sz="1050" dirty="0"/>
              <a:t> revolution</a:t>
            </a:r>
          </a:p>
          <a:p>
            <a:endParaRPr lang="en-US" sz="105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050" dirty="0"/>
              <a:t>“Quantum Supremacy” is nice, </a:t>
            </a:r>
          </a:p>
          <a:p>
            <a:r>
              <a:rPr lang="en-US" sz="1050" dirty="0"/>
              <a:t>  but more broadly useful quantum </a:t>
            </a:r>
          </a:p>
          <a:p>
            <a:r>
              <a:rPr lang="en-US" sz="1050" dirty="0"/>
              <a:t> computers are probably still a </a:t>
            </a:r>
          </a:p>
          <a:p>
            <a:r>
              <a:rPr lang="en-US" sz="1050" dirty="0"/>
              <a:t> decade away</a:t>
            </a:r>
          </a:p>
        </p:txBody>
      </p:sp>
    </p:spTree>
    <p:extLst>
      <p:ext uri="{BB962C8B-B14F-4D97-AF65-F5344CB8AC3E}">
        <p14:creationId xmlns:p14="http://schemas.microsoft.com/office/powerpoint/2010/main" val="387971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C3D97-96E3-4326-A6B9-F01F6A572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032" y="-157163"/>
            <a:ext cx="8368200" cy="686100"/>
          </a:xfrm>
        </p:spPr>
        <p:txBody>
          <a:bodyPr/>
          <a:lstStyle/>
          <a:p>
            <a:r>
              <a:rPr lang="en-US" dirty="0"/>
              <a:t>Quantum Features Beyond Digital Computing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95720A-6CEA-44FA-974E-241E3C54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08" y="379167"/>
            <a:ext cx="7887383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65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846C79-9A02-462D-AEC8-B8F36C669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840" y="415103"/>
            <a:ext cx="6462320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126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D1D8-23F6-43AD-B5E4-B809901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 vs. Qubit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30E40-8205-4662-A5F1-9E26BDB6B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02" y="1400970"/>
            <a:ext cx="6134632" cy="328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47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3112-E06D-4EC8-8CAC-586840CEE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115125"/>
            <a:ext cx="8368200" cy="686100"/>
          </a:xfrm>
        </p:spPr>
        <p:txBody>
          <a:bodyPr/>
          <a:lstStyle/>
          <a:p>
            <a:pPr algn="ctr"/>
            <a:r>
              <a:rPr lang="en-US" dirty="0"/>
              <a:t>Classical bit Vs. Qubit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FD5BD-AC70-458D-8F76-782B5E5C4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74" y="821770"/>
            <a:ext cx="6142252" cy="420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8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13" y="323580"/>
            <a:ext cx="8600376" cy="4393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Explanation of Quantum Computing and comparing it to digital/classical computing.</a:t>
            </a:r>
          </a:p>
          <a:p>
            <a:pPr lvl="1" indent="-381000">
              <a:spcBef>
                <a:spcPts val="0"/>
              </a:spcBef>
              <a:buSzPts val="2400"/>
              <a:buChar char="●"/>
            </a:pPr>
            <a:r>
              <a:rPr lang="en" sz="2000" dirty="0"/>
              <a:t>Computer Science + Quantum Physi</a:t>
            </a:r>
            <a:r>
              <a:rPr lang="en-US" sz="2000" dirty="0"/>
              <a:t>cs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70B621-BFC7-4A83-B985-F1BCABFC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842" y="2870326"/>
            <a:ext cx="1005927" cy="7315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1010750" y="258650"/>
            <a:ext cx="25155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Bit</a:t>
            </a:r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4240500" y="258650"/>
            <a:ext cx="7032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vs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6208375" y="258650"/>
            <a:ext cx="1185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Qubit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0" y="1029300"/>
            <a:ext cx="9144000" cy="41142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t="23371" r="67135"/>
          <a:stretch/>
        </p:blipFill>
        <p:spPr>
          <a:xfrm>
            <a:off x="509325" y="1252488"/>
            <a:ext cx="1007600" cy="20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l="31926" t="23371"/>
          <a:stretch/>
        </p:blipFill>
        <p:spPr>
          <a:xfrm>
            <a:off x="4902050" y="1298137"/>
            <a:ext cx="2152812" cy="215417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1979050" y="1664900"/>
            <a:ext cx="18558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classical bit is the fundamental unit of classical computers; they can either be zero or one.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7165350" y="1623500"/>
            <a:ext cx="1855800" cy="1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qubit is the fundamental unit of quantum computers; they can be zero, one, or a combination.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1979050" y="3641500"/>
            <a:ext cx="1855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Their measurement is deterministic.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387900" y="3648625"/>
            <a:ext cx="1414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X = 0	   -&gt;      ‘0’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X = 1    -&gt;      ‘1’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7165350" y="3708650"/>
            <a:ext cx="18558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Their measurement is stochastic.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5403425" y="3708650"/>
            <a:ext cx="17091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|0⟩	   -&gt;      ‘0’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|1⟩         -&gt;      ‘1’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|0⟩+|1⟩ -&gt;   50% ‘0’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   √2            50% ‘1’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1" name="Google Shape;171;p26"/>
          <p:cNvCxnSpPr/>
          <p:nvPr/>
        </p:nvCxnSpPr>
        <p:spPr>
          <a:xfrm>
            <a:off x="5515200" y="4444675"/>
            <a:ext cx="552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reflection endPos="30000" dist="38100" dir="5400000" fadeDir="5400012" sy="-100000" algn="bl" rotWithShape="0"/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97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488375" y="1767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</a:rPr>
              <a:t>Qubit Register Superposition</a:t>
            </a:r>
            <a:endParaRPr>
              <a:solidFill>
                <a:srgbClr val="1F1F1F"/>
              </a:solidFill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 rotWithShape="1">
          <a:blip r:embed="rId3">
            <a:alphaModFix/>
          </a:blip>
          <a:srcRect l="1009"/>
          <a:stretch/>
        </p:blipFill>
        <p:spPr>
          <a:xfrm>
            <a:off x="1024675" y="913825"/>
            <a:ext cx="7167400" cy="423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/>
          <p:nvPr/>
        </p:nvSpPr>
        <p:spPr>
          <a:xfrm>
            <a:off x="421925" y="1115100"/>
            <a:ext cx="602700" cy="341700"/>
          </a:xfrm>
          <a:prstGeom prst="rect">
            <a:avLst/>
          </a:prstGeom>
          <a:solidFill>
            <a:srgbClr val="9797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387900" y="673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Build a Qubit</a:t>
            </a:r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t="3023" r="467" b="3079"/>
          <a:stretch/>
        </p:blipFill>
        <p:spPr>
          <a:xfrm>
            <a:off x="0" y="753450"/>
            <a:ext cx="9144002" cy="43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387900" y="826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 ⊆ Quantum Informatics</a:t>
            </a: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702"/>
            <a:ext cx="9144000" cy="4374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C1FAF2-5592-4084-8BA0-78EABF730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944" y="388431"/>
            <a:ext cx="6828112" cy="43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472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Shor’s Algorithm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 factorization is one computationally intensive task which can be accelerated by Quantum Computers.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Example: 	343849431403363643 = 373578911 * 920419813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Classical:	t ~ exp(O(n</a:t>
            </a:r>
            <a:r>
              <a:rPr lang="en" baseline="30000"/>
              <a:t>1/3 </a:t>
            </a:r>
            <a:r>
              <a:rPr lang="en"/>
              <a:t>log</a:t>
            </a:r>
            <a:r>
              <a:rPr lang="en" baseline="30000"/>
              <a:t>2/3</a:t>
            </a:r>
            <a:r>
              <a:rPr lang="en"/>
              <a:t> n))		28,000,000,000,000,000,000,000 years.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</a:t>
            </a:r>
            <a:r>
              <a:rPr lang="en" sz="1200"/>
              <a:t>28 sextillion years. </a:t>
            </a:r>
            <a:endParaRPr sz="1200"/>
          </a:p>
          <a:p>
            <a:pPr marL="3657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 trillion times longer than the age of the universe.</a:t>
            </a:r>
            <a:endParaRPr sz="1200"/>
          </a:p>
          <a:p>
            <a:pPr marL="365760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Quantum:	t ~ O(n</a:t>
            </a:r>
            <a:r>
              <a:rPr lang="en" baseline="30000"/>
              <a:t>3</a:t>
            </a:r>
            <a:r>
              <a:rPr lang="en"/>
              <a:t>)					100 seconds.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Computing Overview</a:t>
            </a: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body" idx="1"/>
          </p:nvPr>
        </p:nvSpPr>
        <p:spPr>
          <a:xfrm>
            <a:off x="317575" y="1489825"/>
            <a:ext cx="27465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b="1" dirty="0"/>
              <a:t>Activate the Spread</a:t>
            </a:r>
            <a:endParaRPr b="1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machine is activated by creating an equal superposition of all 2</a:t>
            </a:r>
            <a:r>
              <a:rPr lang="en" baseline="30000" dirty="0"/>
              <a:t>n</a:t>
            </a:r>
            <a:r>
              <a:rPr lang="en" dirty="0"/>
              <a:t> states.  </a:t>
            </a:r>
            <a:endParaRPr dirty="0"/>
          </a:p>
        </p:txBody>
      </p:sp>
      <p:sp>
        <p:nvSpPr>
          <p:cNvPr id="205" name="Google Shape;205;p31"/>
          <p:cNvSpPr txBox="1">
            <a:spLocks noGrp="1"/>
          </p:cNvSpPr>
          <p:nvPr>
            <p:ph type="body" idx="1"/>
          </p:nvPr>
        </p:nvSpPr>
        <p:spPr>
          <a:xfrm>
            <a:off x="3198750" y="1489825"/>
            <a:ext cx="27465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2) Encode the Problem</a:t>
            </a:r>
            <a:endParaRPr b="1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problem is encoded into the system using quantum gates. </a:t>
            </a:r>
            <a:endParaRPr dirty="0"/>
          </a:p>
        </p:txBody>
      </p:sp>
      <p:sp>
        <p:nvSpPr>
          <p:cNvPr id="206" name="Google Shape;206;p31"/>
          <p:cNvSpPr txBox="1">
            <a:spLocks noGrp="1"/>
          </p:cNvSpPr>
          <p:nvPr>
            <p:ph type="body" idx="1"/>
          </p:nvPr>
        </p:nvSpPr>
        <p:spPr>
          <a:xfrm>
            <a:off x="6156600" y="1489825"/>
            <a:ext cx="27465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3) Unleash the Power</a:t>
            </a:r>
            <a:endParaRPr b="1"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machine creates a solution by increasing the amplitudes of correct answers and decreasing amplitudes of incorrect ones. 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B4EF9B-4471-48BF-B571-63C1235A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25" y="544654"/>
            <a:ext cx="6104149" cy="40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40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D-Wave Quantum Computer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D-Wave computers are produced by a Canadian company D-Wave Systems which describes it as doing quantum annealing.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2011, Lockheed-Martin purchased the first one for about US$10 million; in May 2013, Google also purchased a D-Wave Two with 512 qubits. In 2015, the D-Wave 2x has 1152 qubit machine. The current D-Wave 2000Q has 2024 qubits.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of these machines more as a quantum processor for solving hard optimization problems and not as a universal quantum computer.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50" y="321550"/>
            <a:ext cx="7348226" cy="43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3"/>
          <p:cNvSpPr txBox="1"/>
          <p:nvPr/>
        </p:nvSpPr>
        <p:spPr>
          <a:xfrm>
            <a:off x="3905400" y="4649275"/>
            <a:ext cx="6039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Year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3"/>
          <p:cNvSpPr txBox="1"/>
          <p:nvPr/>
        </p:nvSpPr>
        <p:spPr>
          <a:xfrm rot="-5400000">
            <a:off x="-120775" y="2475550"/>
            <a:ext cx="8757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# Qubits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79C05A21-FC1D-42FF-A791-AEE9CCE0BAD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07319" y="514350"/>
            <a:ext cx="6858000" cy="1428750"/>
          </a:xfrm>
        </p:spPr>
        <p:txBody>
          <a:bodyPr anchor="ctr"/>
          <a:lstStyle/>
          <a:p>
            <a:pPr>
              <a:defRPr/>
            </a:pPr>
            <a:r>
              <a:rPr lang="en-US" altLang="en-US" sz="3200" dirty="0"/>
              <a:t>Nobody understands quantum mechanics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C252CAC-4F09-4ED5-A0BA-7FEDBEB672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43050" y="1600200"/>
            <a:ext cx="6000750" cy="3257550"/>
          </a:xfrm>
        </p:spPr>
        <p:txBody>
          <a:bodyPr/>
          <a:lstStyle/>
          <a:p>
            <a:pPr algn="l">
              <a:lnSpc>
                <a:spcPct val="80000"/>
              </a:lnSpc>
            </a:pPr>
            <a:endParaRPr lang="en-US" altLang="en-US" sz="2100" b="1" dirty="0"/>
          </a:p>
          <a:p>
            <a:pPr algn="l">
              <a:lnSpc>
                <a:spcPct val="80000"/>
              </a:lnSpc>
            </a:pPr>
            <a:r>
              <a:rPr lang="en-US" altLang="en-US" sz="2100" b="1" dirty="0"/>
              <a:t>“No, you’re not going to be able to understand it. . . . You see, my physics students don’t understand it either. That is because I don’t understand it. Nobody does. ... The theory of quantum electrodynamics describes Nature as absurd from the point of view of common sense. And it agrees  fully with an experiment. So I hope that you can accept Nature as She is -- absurd.</a:t>
            </a:r>
          </a:p>
          <a:p>
            <a:pPr algn="l">
              <a:lnSpc>
                <a:spcPct val="80000"/>
              </a:lnSpc>
            </a:pPr>
            <a:endParaRPr lang="en-US" altLang="en-US" sz="2100" dirty="0">
              <a:solidFill>
                <a:srgbClr val="FF3300"/>
              </a:solidFill>
            </a:endParaRPr>
          </a:p>
          <a:p>
            <a:pPr algn="l">
              <a:lnSpc>
                <a:spcPct val="80000"/>
              </a:lnSpc>
            </a:pPr>
            <a:r>
              <a:rPr lang="en-US" altLang="en-US" sz="2100" dirty="0">
                <a:solidFill>
                  <a:srgbClr val="FF3300"/>
                </a:solidFill>
              </a:rPr>
              <a:t>Richard Feynman</a:t>
            </a:r>
            <a:endParaRPr lang="en-US" altLang="en-US" sz="2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5753075" y="1474200"/>
            <a:ext cx="2459700" cy="5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Quantum Processor</a:t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21625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883" y="1983300"/>
            <a:ext cx="4322126" cy="316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4"/>
          <p:cNvSpPr txBox="1"/>
          <p:nvPr/>
        </p:nvSpPr>
        <p:spPr>
          <a:xfrm>
            <a:off x="3315150" y="120575"/>
            <a:ext cx="14265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Dilution Refrigerator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4C6214-6F14-4E6F-B3C9-CAED59D6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02" y="537033"/>
            <a:ext cx="6637595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26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B73FD-C6B4-4FC8-9D09-0C66222DE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15162"/>
            <a:ext cx="8368200" cy="686100"/>
          </a:xfrm>
        </p:spPr>
        <p:txBody>
          <a:bodyPr/>
          <a:lstStyle/>
          <a:p>
            <a:r>
              <a:rPr lang="en-US" dirty="0"/>
              <a:t>D-Wave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B1954-F985-42C6-A7BE-D129832D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736" y="1205709"/>
            <a:ext cx="6096528" cy="358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83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Environment</a:t>
            </a:r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body" idx="1"/>
          </p:nvPr>
        </p:nvSpPr>
        <p:spPr>
          <a:xfrm>
            <a:off x="180825" y="1489825"/>
            <a:ext cx="8575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processor must be kept extremely cold - 0.015 Kelvin.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About 175 times colder than interstellar space.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Shielded from magnetic fields that are 50,000 times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weaker than Earth’s.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High vacuum - 10 billion times less pressure than outside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On a low vibration floor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Less than 25kW total power consumption</a:t>
            </a:r>
            <a:endParaRPr sz="1600"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195" y="0"/>
            <a:ext cx="27918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body" idx="1"/>
          </p:nvPr>
        </p:nvSpPr>
        <p:spPr>
          <a:xfrm>
            <a:off x="387900" y="4343424"/>
            <a:ext cx="8368200" cy="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a)   Zoomed in 2x2 grid of unit cells			b)   Chimera graph implemented by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				       LANL’s D-Wave System: Ising	</a:t>
            </a:r>
            <a:endParaRPr/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3">
            <a:alphaModFix/>
          </a:blip>
          <a:srcRect t="2950"/>
          <a:stretch/>
        </p:blipFill>
        <p:spPr>
          <a:xfrm>
            <a:off x="0" y="0"/>
            <a:ext cx="9144000" cy="42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title"/>
          </p:nvPr>
        </p:nvSpPr>
        <p:spPr>
          <a:xfrm>
            <a:off x="337600" y="387700"/>
            <a:ext cx="87099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Next generation hardware significantly enhanced connectivity</a:t>
            </a:r>
            <a:endParaRPr sz="2200"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1"/>
          </p:nvPr>
        </p:nvSpPr>
        <p:spPr>
          <a:xfrm>
            <a:off x="387900" y="1344585"/>
            <a:ext cx="83682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Chimera C16 - DW 2000Q				Pegasus P6 - 680 Qubit Prototype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803149"/>
            <a:ext cx="3244650" cy="21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 rotWithShape="1">
          <a:blip r:embed="rId4">
            <a:alphaModFix/>
          </a:blip>
          <a:srcRect l="1270" t="11909" r="1717" b="1667"/>
          <a:stretch/>
        </p:blipFill>
        <p:spPr>
          <a:xfrm>
            <a:off x="5328396" y="1803150"/>
            <a:ext cx="2870452" cy="21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 txBox="1"/>
          <p:nvPr/>
        </p:nvSpPr>
        <p:spPr>
          <a:xfrm>
            <a:off x="412700" y="4111150"/>
            <a:ext cx="7830900" cy="7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Most significant architecture change since first processor D-Wave One.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Enabled by major technology changes in fabrication stack.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Have demonstrated P6 prototype.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5830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Pegasus architecture significantly enhances connectivity</a:t>
            </a:r>
            <a:endParaRPr sz="2400"/>
          </a:p>
        </p:txBody>
      </p:sp>
      <p:sp>
        <p:nvSpPr>
          <p:cNvPr id="265" name="Google Shape;265;p39"/>
          <p:cNvSpPr txBox="1">
            <a:spLocks noGrp="1"/>
          </p:cNvSpPr>
          <p:nvPr>
            <p:ph type="body" idx="1"/>
          </p:nvPr>
        </p:nvSpPr>
        <p:spPr>
          <a:xfrm>
            <a:off x="1643625" y="3735900"/>
            <a:ext cx="5508900" cy="13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Device Count		</a:t>
            </a:r>
            <a:r>
              <a:rPr lang="en"/>
              <a:t>C16		P6		P12		P16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Qubits			2048	680		3080	5640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Couplers			6000	4784	21764	40484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degree		6		15		15		15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body" idx="1"/>
          </p:nvPr>
        </p:nvSpPr>
        <p:spPr>
          <a:xfrm>
            <a:off x="387900" y="1244360"/>
            <a:ext cx="8368200" cy="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   Chimera C16 - DW 2000Q				Pegasus P6 - 680 Qubit Prototype</a:t>
            </a:r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3">
            <a:alphaModFix/>
          </a:blip>
          <a:srcRect r="64369"/>
          <a:stretch/>
        </p:blipFill>
        <p:spPr>
          <a:xfrm>
            <a:off x="947575" y="1703050"/>
            <a:ext cx="1921100" cy="19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/>
          <p:cNvPicPr preferRelativeResize="0"/>
          <p:nvPr/>
        </p:nvPicPr>
        <p:blipFill rotWithShape="1">
          <a:blip r:embed="rId3">
            <a:alphaModFix/>
          </a:blip>
          <a:srcRect l="63260"/>
          <a:stretch/>
        </p:blipFill>
        <p:spPr>
          <a:xfrm>
            <a:off x="5797743" y="1703050"/>
            <a:ext cx="1980900" cy="193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9"/>
          <p:cNvCxnSpPr/>
          <p:nvPr/>
        </p:nvCxnSpPr>
        <p:spPr>
          <a:xfrm>
            <a:off x="1616075" y="4091025"/>
            <a:ext cx="5344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>
            <a:spLocks noGrp="1"/>
          </p:cNvSpPr>
          <p:nvPr>
            <p:ph type="title"/>
          </p:nvPr>
        </p:nvSpPr>
        <p:spPr>
          <a:xfrm>
            <a:off x="327625" y="-7620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D-Wave Software Development</a:t>
            </a:r>
            <a:endParaRPr/>
          </a:p>
        </p:txBody>
      </p:sp>
      <p:sp>
        <p:nvSpPr>
          <p:cNvPr id="275" name="Google Shape;275;p40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6" name="Google Shape;276;p40"/>
          <p:cNvSpPr/>
          <p:nvPr/>
        </p:nvSpPr>
        <p:spPr>
          <a:xfrm>
            <a:off x="0" y="532325"/>
            <a:ext cx="9144000" cy="46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612" y="532425"/>
            <a:ext cx="6572225" cy="46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D-Wave System Capability</a:t>
            </a:r>
            <a:endParaRPr/>
          </a:p>
        </p:txBody>
      </p:sp>
      <p:sp>
        <p:nvSpPr>
          <p:cNvPr id="283" name="Google Shape;283;p4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/>
              <a:t>Quantum Processing Unit</a:t>
            </a:r>
            <a:r>
              <a:rPr lang="en"/>
              <a:t> (QPU) “solves” only the following NP-Hard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problem.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i="1"/>
              <a:t>Ising Binary Optimization: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 a vector </a:t>
            </a:r>
            <a:r>
              <a:rPr lang="en" b="1"/>
              <a:t>h</a:t>
            </a:r>
            <a:r>
              <a:rPr lang="en"/>
              <a:t> of length </a:t>
            </a:r>
            <a:r>
              <a:rPr lang="en" i="1"/>
              <a:t>n</a:t>
            </a:r>
            <a:r>
              <a:rPr lang="en"/>
              <a:t>, [h</a:t>
            </a:r>
            <a:r>
              <a:rPr lang="en" baseline="-25000"/>
              <a:t>1</a:t>
            </a:r>
            <a:r>
              <a:rPr lang="en"/>
              <a:t>, h</a:t>
            </a:r>
            <a:r>
              <a:rPr lang="en" baseline="-25000"/>
              <a:t>2</a:t>
            </a:r>
            <a:r>
              <a:rPr lang="en"/>
              <a:t>, … , h</a:t>
            </a:r>
            <a:r>
              <a:rPr lang="en" baseline="-25000"/>
              <a:t>n</a:t>
            </a:r>
            <a:r>
              <a:rPr lang="en"/>
              <a:t>], and an </a:t>
            </a:r>
            <a:r>
              <a:rPr lang="en" i="1"/>
              <a:t>n</a:t>
            </a:r>
            <a:r>
              <a:rPr lang="en"/>
              <a:t>-by-</a:t>
            </a:r>
            <a:r>
              <a:rPr lang="en" i="1"/>
              <a:t>n</a:t>
            </a:r>
            <a:r>
              <a:rPr lang="en"/>
              <a:t> matrix </a:t>
            </a:r>
            <a:r>
              <a:rPr lang="en" i="1"/>
              <a:t>J</a:t>
            </a:r>
            <a:r>
              <a:rPr lang="en"/>
              <a:t>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Output: a spin set </a:t>
            </a:r>
            <a:r>
              <a:rPr lang="en" b="1"/>
              <a:t>s</a:t>
            </a:r>
            <a:r>
              <a:rPr lang="en"/>
              <a:t> = [s</a:t>
            </a:r>
            <a:r>
              <a:rPr lang="en" baseline="-25000"/>
              <a:t>1</a:t>
            </a:r>
            <a:r>
              <a:rPr lang="en"/>
              <a:t>, … , s</a:t>
            </a:r>
            <a:r>
              <a:rPr lang="en" baseline="-25000"/>
              <a:t>n</a:t>
            </a:r>
            <a:r>
              <a:rPr lang="en"/>
              <a:t>] where s</a:t>
            </a:r>
            <a:r>
              <a:rPr lang="en" baseline="-25000"/>
              <a:t>i</a:t>
            </a:r>
            <a:r>
              <a:rPr lang="en"/>
              <a:t> ∈ {-1, +1} that minimizes: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s* = min </a:t>
            </a:r>
            <a:r>
              <a:rPr lang="en" sz="3000"/>
              <a:t>Σ</a:t>
            </a:r>
            <a:r>
              <a:rPr lang="en"/>
              <a:t> h</a:t>
            </a:r>
            <a:r>
              <a:rPr lang="en" baseline="-25000"/>
              <a:t>i</a:t>
            </a:r>
            <a:r>
              <a:rPr lang="en"/>
              <a:t>s</a:t>
            </a:r>
            <a:r>
              <a:rPr lang="en" baseline="-25000"/>
              <a:t>i</a:t>
            </a:r>
            <a:r>
              <a:rPr lang="en"/>
              <a:t> + </a:t>
            </a:r>
            <a:r>
              <a:rPr lang="en" sz="3000"/>
              <a:t>Σ</a:t>
            </a:r>
            <a:r>
              <a:rPr lang="en"/>
              <a:t> J</a:t>
            </a:r>
            <a:r>
              <a:rPr lang="en" baseline="-25000"/>
              <a:t>(i, j)</a:t>
            </a:r>
            <a:r>
              <a:rPr lang="en"/>
              <a:t>s</a:t>
            </a:r>
            <a:r>
              <a:rPr lang="en" baseline="-25000"/>
              <a:t>i</a:t>
            </a:r>
            <a:r>
              <a:rPr lang="en"/>
              <a:t>s</a:t>
            </a:r>
            <a:r>
              <a:rPr lang="en" baseline="-25000"/>
              <a:t>j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its </a:t>
            </a:r>
            <a:r>
              <a:rPr lang="en" b="1"/>
              <a:t>Quantum Machine Instruction</a:t>
            </a:r>
            <a:r>
              <a:rPr lang="en"/>
              <a:t> (QMI).</a:t>
            </a:r>
            <a:endParaRPr/>
          </a:p>
        </p:txBody>
      </p:sp>
      <p:sp>
        <p:nvSpPr>
          <p:cNvPr id="284" name="Google Shape;284;p41"/>
          <p:cNvSpPr txBox="1"/>
          <p:nvPr/>
        </p:nvSpPr>
        <p:spPr>
          <a:xfrm>
            <a:off x="1798225" y="3431475"/>
            <a:ext cx="2511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1"/>
          <p:cNvSpPr txBox="1"/>
          <p:nvPr/>
        </p:nvSpPr>
        <p:spPr>
          <a:xfrm>
            <a:off x="1265775" y="3867625"/>
            <a:ext cx="1968900" cy="2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i=1                   1≤i&lt;j≤n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7306-FDC0-46F8-827C-E36342C4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53200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36579" y="0"/>
            <a:ext cx="84298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2431100" y="0"/>
            <a:ext cx="67749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44000">
                <a:srgbClr val="1D1D1D"/>
              </a:gs>
              <a:gs pos="100000">
                <a:srgbClr val="1D1D1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5683650" y="713250"/>
            <a:ext cx="33375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“Nature isn’t classical, dammit, and if you want to make a simulation of nature, you’d better make it quantum mechanical, and by golly, it’s a wonderful problem, because it doesn’t look so easy.”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 Richard P. Feynman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Annealing</a:t>
            </a:r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0137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Annealing uses “quantum fluctuations” instead of thermal fluctuations to get through high but thin barriers in the target function.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One may consider the variables in the problem to have classical degrees of freedom, and the cost functions to be a potential energy function.</a:t>
            </a:r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300" y="1489825"/>
            <a:ext cx="4354525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 of Solving Optimization Problems</a:t>
            </a:r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Mathematical formulation (Ising or QUBO)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Classical preprocessing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Embedding logical problem on physical hardware connectivity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Load input as initial state on quantum device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Execute quantum annealing on device (several times)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Read/collapse state to digital form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Classical postprocessing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Analyze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If good, stop. Else return to 4. Possibly return to 1 if still doesn’t work.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Minor Embedding Problem</a:t>
            </a:r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8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may need to map (embed) logical qubit interaction (couplers) to actual hardware qubit structure.</a:t>
            </a:r>
            <a:endParaRPr/>
          </a:p>
        </p:txBody>
      </p:sp>
      <p:pic>
        <p:nvPicPr>
          <p:cNvPr id="305" name="Google Shape;3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300" y="3045650"/>
            <a:ext cx="1576025" cy="15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947" y="3081797"/>
            <a:ext cx="2073850" cy="15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342" y="3032621"/>
            <a:ext cx="2878629" cy="1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/>
        </p:nvSpPr>
        <p:spPr>
          <a:xfrm>
            <a:off x="2110725" y="3574525"/>
            <a:ext cx="524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≤</a:t>
            </a:r>
            <a:r>
              <a:rPr lang="en" sz="1800" baseline="-2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endParaRPr sz="1800" baseline="-25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44"/>
          <p:cNvSpPr txBox="1"/>
          <p:nvPr/>
        </p:nvSpPr>
        <p:spPr>
          <a:xfrm>
            <a:off x="5748613" y="3574525"/>
            <a:ext cx="524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≤</a:t>
            </a:r>
            <a:r>
              <a:rPr lang="en" sz="1800" baseline="-2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endParaRPr sz="1800" baseline="-25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body" idx="1"/>
          </p:nvPr>
        </p:nvSpPr>
        <p:spPr>
          <a:xfrm>
            <a:off x="1434725" y="4519450"/>
            <a:ext cx="316800" cy="41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</a:t>
            </a:r>
            <a:endParaRPr/>
          </a:p>
        </p:txBody>
      </p:sp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02075"/>
            <a:ext cx="8368201" cy="427787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 txBox="1"/>
          <p:nvPr/>
        </p:nvSpPr>
        <p:spPr>
          <a:xfrm>
            <a:off x="6019200" y="4519450"/>
            <a:ext cx="6342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" sz="1800" baseline="-25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75" y="1084950"/>
            <a:ext cx="8742126" cy="27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D-Wave Architecture: Chimera Graphs</a:t>
            </a:r>
            <a:endParaRPr/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387900" y="1369275"/>
            <a:ext cx="5940900" cy="3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Chimera Graph consists of an </a:t>
            </a:r>
            <a:r>
              <a:rPr lang="en" sz="1400" i="1"/>
              <a:t>M</a:t>
            </a:r>
            <a:r>
              <a:rPr lang="en" sz="1400"/>
              <a:t>x</a:t>
            </a:r>
            <a:r>
              <a:rPr lang="en" sz="1400" i="1"/>
              <a:t>N</a:t>
            </a:r>
            <a:r>
              <a:rPr lang="en" sz="1400"/>
              <a:t> two dimensional lattice of blocks, with each block consisting of 2</a:t>
            </a:r>
            <a:r>
              <a:rPr lang="en" sz="1400" i="1"/>
              <a:t>L</a:t>
            </a:r>
            <a:r>
              <a:rPr lang="en" sz="1400"/>
              <a:t> variables for a total of 2</a:t>
            </a:r>
            <a:r>
              <a:rPr lang="en" sz="1400" i="1"/>
              <a:t>MNL</a:t>
            </a:r>
            <a:r>
              <a:rPr lang="en" sz="1400"/>
              <a:t> variables.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To index any qubit we use four numbers (</a:t>
            </a:r>
            <a:r>
              <a:rPr lang="en" sz="1400" i="1"/>
              <a:t>i, j, u, k</a:t>
            </a:r>
            <a:r>
              <a:rPr lang="en" sz="1400"/>
              <a:t>). (</a:t>
            </a:r>
            <a:r>
              <a:rPr lang="en" sz="1400" i="1"/>
              <a:t>i, j</a:t>
            </a:r>
            <a:r>
              <a:rPr lang="en" sz="1400"/>
              <a:t>) indexes the (row, column) of the block.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Qubits indexed by (</a:t>
            </a:r>
            <a:r>
              <a:rPr lang="en" sz="1400" i="1"/>
              <a:t>i, j, u, k</a:t>
            </a:r>
            <a:r>
              <a:rPr lang="en" sz="1400"/>
              <a:t>) and (</a:t>
            </a:r>
            <a:r>
              <a:rPr lang="en" sz="1400" i="1"/>
              <a:t>i’, j’, u’, k’</a:t>
            </a:r>
            <a:r>
              <a:rPr lang="en" sz="1400"/>
              <a:t>) are neighbors if and only if: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 i="1"/>
              <a:t>i</a:t>
            </a:r>
            <a:r>
              <a:rPr lang="en" sz="1400"/>
              <a:t> = </a:t>
            </a:r>
            <a:r>
              <a:rPr lang="en" sz="1400" i="1"/>
              <a:t>i’</a:t>
            </a:r>
            <a:r>
              <a:rPr lang="en" sz="1400"/>
              <a:t> and </a:t>
            </a:r>
            <a:r>
              <a:rPr lang="en" sz="1400" i="1"/>
              <a:t>j </a:t>
            </a:r>
            <a:r>
              <a:rPr lang="en" sz="1400"/>
              <a:t>= </a:t>
            </a:r>
            <a:r>
              <a:rPr lang="en" sz="1400" i="1"/>
              <a:t>j’</a:t>
            </a:r>
            <a:r>
              <a:rPr lang="en" sz="1400"/>
              <a:t> and [(</a:t>
            </a:r>
            <a:r>
              <a:rPr lang="en" sz="1400" i="1"/>
              <a:t>u, u’</a:t>
            </a:r>
            <a:r>
              <a:rPr lang="en" sz="1400"/>
              <a:t>) = (0, 1) or (</a:t>
            </a:r>
            <a:r>
              <a:rPr lang="en" sz="1400" i="1"/>
              <a:t>u, u’</a:t>
            </a:r>
            <a:r>
              <a:rPr lang="en" sz="1400"/>
              <a:t>) = (1, 0)] OR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 i="1"/>
              <a:t>i</a:t>
            </a:r>
            <a:r>
              <a:rPr lang="en" sz="1400"/>
              <a:t> = </a:t>
            </a:r>
            <a:r>
              <a:rPr lang="en" sz="1400" i="1"/>
              <a:t>i’</a:t>
            </a:r>
            <a:r>
              <a:rPr lang="en" sz="1400"/>
              <a:t> ± 1 and </a:t>
            </a:r>
            <a:r>
              <a:rPr lang="en" sz="1400" i="1"/>
              <a:t>j </a:t>
            </a:r>
            <a:r>
              <a:rPr lang="en" sz="1400"/>
              <a:t>= </a:t>
            </a:r>
            <a:r>
              <a:rPr lang="en" sz="1400" i="1"/>
              <a:t>j’</a:t>
            </a:r>
            <a:r>
              <a:rPr lang="en" sz="1400"/>
              <a:t> and </a:t>
            </a:r>
            <a:r>
              <a:rPr lang="en" sz="1400" i="1"/>
              <a:t>u</a:t>
            </a:r>
            <a:r>
              <a:rPr lang="en" sz="1400"/>
              <a:t> = </a:t>
            </a:r>
            <a:r>
              <a:rPr lang="en" sz="1400" i="1"/>
              <a:t>u’</a:t>
            </a:r>
            <a:r>
              <a:rPr lang="en" sz="1400"/>
              <a:t> and </a:t>
            </a:r>
            <a:r>
              <a:rPr lang="en" sz="1400" i="1"/>
              <a:t>u</a:t>
            </a:r>
            <a:r>
              <a:rPr lang="en" sz="1400"/>
              <a:t> = 0 and </a:t>
            </a:r>
            <a:r>
              <a:rPr lang="en" sz="1400" i="1"/>
              <a:t>k</a:t>
            </a:r>
            <a:r>
              <a:rPr lang="en" sz="1400"/>
              <a:t> = </a:t>
            </a:r>
            <a:r>
              <a:rPr lang="en" sz="1400" i="1"/>
              <a:t>k’</a:t>
            </a:r>
            <a:r>
              <a:rPr lang="en" sz="1400"/>
              <a:t> OR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en" sz="1400" i="1"/>
              <a:t>i</a:t>
            </a:r>
            <a:r>
              <a:rPr lang="en" sz="1400"/>
              <a:t> = </a:t>
            </a:r>
            <a:r>
              <a:rPr lang="en" sz="1400" i="1"/>
              <a:t>i’</a:t>
            </a:r>
            <a:r>
              <a:rPr lang="en" sz="1400"/>
              <a:t> and </a:t>
            </a:r>
            <a:r>
              <a:rPr lang="en" sz="1400" i="1"/>
              <a:t>j </a:t>
            </a:r>
            <a:r>
              <a:rPr lang="en" sz="1400"/>
              <a:t>= </a:t>
            </a:r>
            <a:r>
              <a:rPr lang="en" sz="1400" i="1"/>
              <a:t>j’ </a:t>
            </a:r>
            <a:r>
              <a:rPr lang="en" sz="1400"/>
              <a:t>± 1 and </a:t>
            </a:r>
            <a:r>
              <a:rPr lang="en" sz="1400" i="1"/>
              <a:t>u</a:t>
            </a:r>
            <a:r>
              <a:rPr lang="en" sz="1400"/>
              <a:t> = </a:t>
            </a:r>
            <a:r>
              <a:rPr lang="en" sz="1400" i="1"/>
              <a:t>u’</a:t>
            </a:r>
            <a:r>
              <a:rPr lang="en" sz="1400"/>
              <a:t> and </a:t>
            </a:r>
            <a:r>
              <a:rPr lang="en" sz="1400" i="1"/>
              <a:t>u</a:t>
            </a:r>
            <a:r>
              <a:rPr lang="en" sz="1400"/>
              <a:t> = 1 and </a:t>
            </a:r>
            <a:r>
              <a:rPr lang="en" sz="1400" i="1"/>
              <a:t>k</a:t>
            </a:r>
            <a:r>
              <a:rPr lang="en" sz="1400"/>
              <a:t> = </a:t>
            </a:r>
            <a:r>
              <a:rPr lang="en" sz="1400" i="1"/>
              <a:t>k’</a:t>
            </a:r>
            <a:endParaRPr sz="1400"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The </a:t>
            </a:r>
            <a:r>
              <a:rPr lang="en" sz="1400" i="1"/>
              <a:t>M</a:t>
            </a:r>
            <a:r>
              <a:rPr lang="en" sz="1400"/>
              <a:t>x</a:t>
            </a:r>
            <a:r>
              <a:rPr lang="en" sz="1400" i="1"/>
              <a:t>N</a:t>
            </a:r>
            <a:r>
              <a:rPr lang="en" sz="1400"/>
              <a:t>x</a:t>
            </a:r>
            <a:r>
              <a:rPr lang="en" sz="1400" i="1"/>
              <a:t>L</a:t>
            </a:r>
            <a:r>
              <a:rPr lang="en" sz="1400"/>
              <a:t> Chimera graph is bipartite, non-planar and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has treewidth </a:t>
            </a:r>
            <a:r>
              <a:rPr lang="en" sz="1400" i="1"/>
              <a:t>L </a:t>
            </a:r>
            <a:r>
              <a:rPr lang="en" sz="1400"/>
              <a:t>· min(</a:t>
            </a:r>
            <a:r>
              <a:rPr lang="en" sz="1400" i="1"/>
              <a:t>M</a:t>
            </a:r>
            <a:r>
              <a:rPr lang="en" sz="1400"/>
              <a:t>,</a:t>
            </a:r>
            <a:r>
              <a:rPr lang="en" sz="1400" i="1"/>
              <a:t> N</a:t>
            </a:r>
            <a:r>
              <a:rPr lang="en" sz="1400"/>
              <a:t>)</a:t>
            </a:r>
            <a:endParaRPr sz="1400"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1450" y="1286475"/>
            <a:ext cx="2321087" cy="3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244" y="0"/>
            <a:ext cx="767351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8"/>
          <p:cNvSpPr/>
          <p:nvPr/>
        </p:nvSpPr>
        <p:spPr>
          <a:xfrm>
            <a:off x="341550" y="1165325"/>
            <a:ext cx="4521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Graph Embedding Statistics</a:t>
            </a:r>
            <a:endParaRPr/>
          </a:p>
        </p:txBody>
      </p:sp>
      <p:sp>
        <p:nvSpPr>
          <p:cNvPr id="344" name="Google Shape;344;p4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C16			P6			P16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Graph		64 </a:t>
            </a:r>
            <a:r>
              <a:rPr lang="en">
                <a:solidFill>
                  <a:srgbClr val="B7B7B7"/>
                </a:solidFill>
              </a:rPr>
              <a:t>(17)</a:t>
            </a:r>
            <a:r>
              <a:rPr lang="en"/>
              <a:t>		60 </a:t>
            </a:r>
            <a:r>
              <a:rPr lang="en">
                <a:solidFill>
                  <a:srgbClr val="B7B7B7"/>
                </a:solidFill>
              </a:rPr>
              <a:t>(7)</a:t>
            </a:r>
            <a:r>
              <a:rPr lang="en"/>
              <a:t>		180 </a:t>
            </a:r>
            <a:r>
              <a:rPr lang="en">
                <a:solidFill>
                  <a:srgbClr val="B7B7B7"/>
                </a:solidFill>
              </a:rPr>
              <a:t>(17)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 Bipartite	64x64 </a:t>
            </a:r>
            <a:r>
              <a:rPr lang="en">
                <a:solidFill>
                  <a:srgbClr val="B7B7B7"/>
                </a:solidFill>
              </a:rPr>
              <a:t>(16)</a:t>
            </a:r>
            <a:r>
              <a:rPr lang="en"/>
              <a:t>	52x52 </a:t>
            </a:r>
            <a:r>
              <a:rPr lang="en">
                <a:solidFill>
                  <a:srgbClr val="B7B7B7"/>
                </a:solidFill>
              </a:rPr>
              <a:t>(5)</a:t>
            </a:r>
            <a:r>
              <a:rPr lang="en"/>
              <a:t>	172x172 </a:t>
            </a:r>
            <a:r>
              <a:rPr lang="en">
                <a:solidFill>
                  <a:srgbClr val="B7B7B7"/>
                </a:solidFill>
              </a:rPr>
              <a:t>(15)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Cubic Lattice			8x8x8 </a:t>
            </a:r>
            <a:r>
              <a:rPr lang="en">
                <a:solidFill>
                  <a:srgbClr val="B7B7B7"/>
                </a:solidFill>
              </a:rPr>
              <a:t>(4)</a:t>
            </a:r>
            <a:r>
              <a:rPr lang="en"/>
              <a:t>	5x5x12 </a:t>
            </a:r>
            <a:r>
              <a:rPr lang="en">
                <a:solidFill>
                  <a:srgbClr val="B7B7B7"/>
                </a:solidFill>
              </a:rPr>
              <a:t>(2)</a:t>
            </a:r>
            <a:r>
              <a:rPr lang="en"/>
              <a:t>	15x15x12 </a:t>
            </a:r>
            <a:r>
              <a:rPr lang="en">
                <a:solidFill>
                  <a:srgbClr val="B7B7B7"/>
                </a:solidFill>
              </a:rPr>
              <a:t>(2)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Factoring Circuit		16-bit </a:t>
            </a:r>
            <a:r>
              <a:rPr lang="en">
                <a:solidFill>
                  <a:srgbClr val="B7B7B7"/>
                </a:solidFill>
              </a:rPr>
              <a:t>(16)</a:t>
            </a:r>
            <a:r>
              <a:rPr lang="en"/>
              <a:t>	10-bit </a:t>
            </a:r>
            <a:r>
              <a:rPr lang="en">
                <a:solidFill>
                  <a:srgbClr val="B7B7B7"/>
                </a:solidFill>
              </a:rPr>
              <a:t>(5)</a:t>
            </a:r>
            <a:r>
              <a:rPr lang="en"/>
              <a:t>	30-bit </a:t>
            </a:r>
            <a:r>
              <a:rPr lang="en">
                <a:solidFill>
                  <a:srgbClr val="B7B7B7"/>
                </a:solidFill>
              </a:rPr>
              <a:t>(15)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with Diagonals	16x16 </a:t>
            </a:r>
            <a:r>
              <a:rPr lang="en">
                <a:solidFill>
                  <a:srgbClr val="B7B7B7"/>
                </a:solidFill>
              </a:rPr>
              <a:t>(6)</a:t>
            </a:r>
            <a:r>
              <a:rPr lang="en"/>
              <a:t>	15x15 </a:t>
            </a:r>
            <a:r>
              <a:rPr lang="en">
                <a:solidFill>
                  <a:srgbClr val="B7B7B7"/>
                </a:solidFill>
              </a:rPr>
              <a:t>(6)</a:t>
            </a:r>
            <a:r>
              <a:rPr lang="en"/>
              <a:t>	45x45 </a:t>
            </a:r>
            <a:r>
              <a:rPr lang="en">
                <a:solidFill>
                  <a:srgbClr val="B7B7B7"/>
                </a:solidFill>
              </a:rPr>
              <a:t>(6)</a:t>
            </a:r>
            <a:endParaRPr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</a:rPr>
              <a:t>(max chain length in gray)</a:t>
            </a:r>
            <a:endParaRPr>
              <a:solidFill>
                <a:srgbClr val="B7B7B7"/>
              </a:solidFill>
            </a:endParaRPr>
          </a:p>
        </p:txBody>
      </p:sp>
      <p:cxnSp>
        <p:nvCxnSpPr>
          <p:cNvPr id="345" name="Google Shape;345;p49"/>
          <p:cNvCxnSpPr/>
          <p:nvPr/>
        </p:nvCxnSpPr>
        <p:spPr>
          <a:xfrm>
            <a:off x="502300" y="1838400"/>
            <a:ext cx="6419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D-Wave System Solver</a:t>
            </a:r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5128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Only solves </a:t>
            </a:r>
            <a:r>
              <a:rPr lang="en" sz="2000" b="1"/>
              <a:t>Ising</a:t>
            </a:r>
            <a:r>
              <a:rPr lang="en" sz="2000"/>
              <a:t> binary optimization problems,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or equivalently, </a:t>
            </a:r>
            <a:r>
              <a:rPr lang="en" sz="2000" b="1"/>
              <a:t>QUBO</a:t>
            </a:r>
            <a:r>
              <a:rPr lang="en" sz="2000"/>
              <a:t> formulations.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Need to use classical digital computer to transform to this format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(in polynomial time).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Then embed/map structure to D-Wave hardware structure 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(often heuristic algorithm).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Run several times to get good probabilistic answer.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Post-processing result on classical computer (in polynomial time).</a:t>
            </a:r>
            <a:endParaRPr sz="2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5128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Quadratic Unconstrained Binary Optimization</a:t>
            </a:r>
            <a:endParaRPr/>
          </a:p>
        </p:txBody>
      </p:sp>
      <p:sp>
        <p:nvSpPr>
          <p:cNvPr id="357" name="Google Shape;357;p51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35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Quadratic Unconstrained Binary Optimization </a:t>
            </a:r>
            <a:r>
              <a:rPr lang="en"/>
              <a:t>(QUBO) is an NP-Hard mathematical optimization problem of minimizing a quadratic objective function </a:t>
            </a:r>
            <a:r>
              <a:rPr lang="en" b="1"/>
              <a:t>z</a:t>
            </a:r>
            <a:r>
              <a:rPr lang="en"/>
              <a:t> = x</a:t>
            </a:r>
            <a:r>
              <a:rPr lang="en" baseline="30000"/>
              <a:t>T</a:t>
            </a:r>
            <a:r>
              <a:rPr lang="en"/>
              <a:t>Qx, where </a:t>
            </a:r>
            <a:r>
              <a:rPr lang="en" i="1"/>
              <a:t>x</a:t>
            </a:r>
            <a:r>
              <a:rPr lang="en"/>
              <a:t> is an </a:t>
            </a:r>
            <a:r>
              <a:rPr lang="en" i="1"/>
              <a:t>n</a:t>
            </a:r>
            <a:r>
              <a:rPr lang="en"/>
              <a:t>-vector of binary variables and </a:t>
            </a:r>
            <a:r>
              <a:rPr lang="en" i="1"/>
              <a:t>Q</a:t>
            </a:r>
            <a:r>
              <a:rPr lang="en"/>
              <a:t> is an upper-triangular </a:t>
            </a:r>
            <a:r>
              <a:rPr lang="en" i="1"/>
              <a:t>n</a:t>
            </a:r>
            <a:r>
              <a:rPr lang="en"/>
              <a:t>-by-</a:t>
            </a:r>
            <a:r>
              <a:rPr lang="en" i="1"/>
              <a:t>n</a:t>
            </a:r>
            <a:r>
              <a:rPr lang="en"/>
              <a:t> matrix. Formally, QUBO problems are in this form:</a:t>
            </a:r>
            <a:endParaRPr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x* = min </a:t>
            </a:r>
            <a:r>
              <a:rPr lang="en" sz="3000"/>
              <a:t>Σ</a:t>
            </a:r>
            <a:r>
              <a:rPr lang="en"/>
              <a:t> </a:t>
            </a:r>
            <a:r>
              <a:rPr lang="en" i="1"/>
              <a:t>x</a:t>
            </a:r>
            <a:r>
              <a:rPr lang="en" i="1" baseline="-25000"/>
              <a:t>i</a:t>
            </a:r>
            <a:r>
              <a:rPr lang="en" i="1"/>
              <a:t>Q</a:t>
            </a:r>
            <a:r>
              <a:rPr lang="en" baseline="-25000"/>
              <a:t>(</a:t>
            </a:r>
            <a:r>
              <a:rPr lang="en" i="1" baseline="-25000"/>
              <a:t>i, j</a:t>
            </a:r>
            <a:r>
              <a:rPr lang="en" baseline="-25000"/>
              <a:t>)</a:t>
            </a:r>
            <a:r>
              <a:rPr lang="en" i="1"/>
              <a:t>x</a:t>
            </a:r>
            <a:r>
              <a:rPr lang="en" i="1" baseline="-25000"/>
              <a:t>j</a:t>
            </a:r>
            <a:r>
              <a:rPr lang="en"/>
              <a:t> , where </a:t>
            </a:r>
            <a:r>
              <a:rPr lang="en" i="1"/>
              <a:t>x</a:t>
            </a:r>
            <a:r>
              <a:rPr lang="en" i="1" baseline="-25000"/>
              <a:t>i</a:t>
            </a:r>
            <a:r>
              <a:rPr lang="en" i="1"/>
              <a:t> </a:t>
            </a:r>
            <a:r>
              <a:rPr lang="en"/>
              <a:t>∈ {0, 1}.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QUBO is a special case of </a:t>
            </a:r>
            <a:r>
              <a:rPr lang="en" i="1"/>
              <a:t>Quadratic Programming</a:t>
            </a:r>
            <a:r>
              <a:rPr lang="en"/>
              <a:t>, where linear constraints may be present, and the variables need not to be discrete. Note terms linear in </a:t>
            </a:r>
            <a:r>
              <a:rPr lang="en" i="1"/>
              <a:t>x</a:t>
            </a:r>
            <a:r>
              <a:rPr lang="en" i="1" baseline="-25000"/>
              <a:t>i</a:t>
            </a:r>
            <a:r>
              <a:rPr lang="en" i="1"/>
              <a:t> </a:t>
            </a:r>
            <a:r>
              <a:rPr lang="en"/>
              <a:t>arise from the diagonal contribution of </a:t>
            </a:r>
            <a:r>
              <a:rPr lang="en" i="1"/>
              <a:t>Q</a:t>
            </a:r>
            <a:r>
              <a:rPr lang="en"/>
              <a:t> since </a:t>
            </a:r>
            <a:r>
              <a:rPr lang="en" i="1"/>
              <a:t>Q</a:t>
            </a:r>
            <a:r>
              <a:rPr lang="en" baseline="-25000"/>
              <a:t>(</a:t>
            </a:r>
            <a:r>
              <a:rPr lang="en" i="1" baseline="-25000"/>
              <a:t>i, j</a:t>
            </a:r>
            <a:r>
              <a:rPr lang="en" baseline="-25000"/>
              <a:t>)</a:t>
            </a:r>
            <a:r>
              <a:rPr lang="en" i="1"/>
              <a:t>x</a:t>
            </a:r>
            <a:r>
              <a:rPr lang="en" i="1" baseline="-25000"/>
              <a:t>i</a:t>
            </a:r>
            <a:r>
              <a:rPr lang="en" i="1" baseline="30000"/>
              <a:t>2</a:t>
            </a:r>
            <a:r>
              <a:rPr lang="en" i="1"/>
              <a:t> </a:t>
            </a:r>
            <a:r>
              <a:rPr lang="en"/>
              <a:t>= </a:t>
            </a:r>
            <a:r>
              <a:rPr lang="en" i="1"/>
              <a:t>Q</a:t>
            </a:r>
            <a:r>
              <a:rPr lang="en" baseline="-25000"/>
              <a:t>(</a:t>
            </a:r>
            <a:r>
              <a:rPr lang="en" i="1" baseline="-25000"/>
              <a:t>i, j</a:t>
            </a:r>
            <a:r>
              <a:rPr lang="en" baseline="-25000"/>
              <a:t>)</a:t>
            </a:r>
            <a:r>
              <a:rPr lang="en" i="1"/>
              <a:t>x</a:t>
            </a:r>
            <a:r>
              <a:rPr lang="en" i="1" baseline="-25000"/>
              <a:t>i</a:t>
            </a:r>
            <a:r>
              <a:rPr lang="en"/>
              <a:t> for binary </a:t>
            </a:r>
            <a:r>
              <a:rPr lang="en" i="1"/>
              <a:t>x</a:t>
            </a:r>
            <a:r>
              <a:rPr lang="en" i="1" baseline="-25000"/>
              <a:t>i </a:t>
            </a:r>
            <a:r>
              <a:rPr lang="en" i="1"/>
              <a:t>.</a:t>
            </a:r>
            <a:endParaRPr i="1"/>
          </a:p>
        </p:txBody>
      </p:sp>
      <p:sp>
        <p:nvSpPr>
          <p:cNvPr id="358" name="Google Shape;358;p51"/>
          <p:cNvSpPr txBox="1"/>
          <p:nvPr/>
        </p:nvSpPr>
        <p:spPr>
          <a:xfrm>
            <a:off x="1258150" y="3315975"/>
            <a:ext cx="18924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i≤j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Three Current Models</a:t>
            </a:r>
            <a:endParaRPr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87900" y="1364225"/>
            <a:ext cx="8412300" cy="340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lvl="0" algn="l" rtl="0"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en" sz="1400" b="1" dirty="0"/>
              <a:t>Quantum Gates &amp; Circuits</a:t>
            </a:r>
            <a:endParaRPr sz="1400" b="1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IBM (50 Qubits)</a:t>
            </a:r>
            <a:endParaRPr sz="1400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Google’s Bristlecone (72 Qubits)</a:t>
            </a:r>
          </a:p>
          <a:p>
            <a:pPr marL="1371600" lvl="1">
              <a:spcBef>
                <a:spcPts val="0"/>
              </a:spcBef>
              <a:buChar char="●"/>
            </a:pPr>
            <a:r>
              <a:rPr lang="en" sz="1200" dirty="0"/>
              <a:t>Google’s Quantum Supremacy –Sycamore processor 53 qubits</a:t>
            </a:r>
            <a:endParaRPr sz="1200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IonQ (79 trapped ion Qubits &amp; 160 stored Qubits)</a:t>
            </a:r>
            <a:endParaRPr sz="1400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Rigetti Quantum Cloud (36 Qubits)</a:t>
            </a:r>
            <a:endParaRPr sz="14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 dirty="0"/>
              <a:t>2.  Quantum Annealing Devices</a:t>
            </a:r>
            <a:endParaRPr sz="1400" b="1" dirty="0"/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D-Wave systems - first commercial computer with customers</a:t>
            </a:r>
            <a:endParaRPr sz="1400"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NASA, USC, Lockheed-Martin, Google, LANL, etc.</a:t>
            </a:r>
            <a:endParaRPr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b="1" dirty="0"/>
              <a:t>3.  Quantum Walks (on graphs)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 dirty="0"/>
              <a:t>4. </a:t>
            </a:r>
            <a:r>
              <a:rPr lang="en" sz="1400" b="1" dirty="0"/>
              <a:t>Quantum simulators </a:t>
            </a:r>
            <a:r>
              <a:rPr lang="en" sz="1400" dirty="0"/>
              <a:t>(inspired by Quantum Phenomenon)</a:t>
            </a:r>
            <a:endParaRPr sz="1400"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Fujitsu Digital Annealer uses a digital circuit design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Hitachi Complementary Metal Oxide Semiconductor (CMOS) annealing</a:t>
            </a:r>
            <a:endParaRPr dirty="0"/>
          </a:p>
          <a:p>
            <a:pPr marL="13716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Microsoft 40-Qubit Azure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Example: Maximum Independent Set</a:t>
            </a:r>
            <a:endParaRPr/>
          </a:p>
        </p:txBody>
      </p:sp>
      <p:sp>
        <p:nvSpPr>
          <p:cNvPr id="364" name="Google Shape;364;p52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738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Definition: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Given a graph </a:t>
            </a:r>
            <a:r>
              <a:rPr lang="en" i="1"/>
              <a:t>G</a:t>
            </a:r>
            <a:r>
              <a:rPr lang="en"/>
              <a:t> = (</a:t>
            </a:r>
            <a:r>
              <a:rPr lang="en" i="1"/>
              <a:t>V, E</a:t>
            </a:r>
            <a:r>
              <a:rPr lang="en"/>
              <a:t>) where </a:t>
            </a:r>
            <a:r>
              <a:rPr lang="en" i="1"/>
              <a:t>V</a:t>
            </a:r>
            <a:r>
              <a:rPr lang="en"/>
              <a:t> is a set of vertices and </a:t>
            </a:r>
            <a:r>
              <a:rPr lang="en" i="1"/>
              <a:t>E</a:t>
            </a:r>
            <a:r>
              <a:rPr lang="en"/>
              <a:t> is a set of edges connecting vertices. A set of vertices </a:t>
            </a:r>
            <a:r>
              <a:rPr lang="en" i="1"/>
              <a:t>V’</a:t>
            </a:r>
            <a:r>
              <a:rPr lang="en"/>
              <a:t>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⊆ </a:t>
            </a:r>
            <a:r>
              <a:rPr lang="en" i="1">
                <a:latin typeface="Roboto Slab"/>
                <a:ea typeface="Roboto Slab"/>
                <a:cs typeface="Roboto Slab"/>
                <a:sym typeface="Roboto Slab"/>
              </a:rPr>
              <a:t>V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 is an </a:t>
            </a: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independent set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if there are no edges connecting any pair of vertices of </a:t>
            </a:r>
            <a:r>
              <a:rPr lang="en" i="1">
                <a:latin typeface="Roboto Slab"/>
                <a:ea typeface="Roboto Slab"/>
                <a:cs typeface="Roboto Slab"/>
                <a:sym typeface="Roboto Slab"/>
              </a:rPr>
              <a:t>V’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.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65" name="Google Shape;3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025" y="1771529"/>
            <a:ext cx="4536349" cy="29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QUBO Example: Maximum Independent Set</a:t>
            </a:r>
            <a:endParaRPr/>
          </a:p>
        </p:txBody>
      </p:sp>
      <p:sp>
        <p:nvSpPr>
          <p:cNvPr id="371" name="Google Shape;371;p53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8368200" cy="27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graph </a:t>
            </a:r>
            <a:r>
              <a:rPr lang="en" i="1"/>
              <a:t>G</a:t>
            </a:r>
            <a:r>
              <a:rPr lang="en"/>
              <a:t> = (</a:t>
            </a:r>
            <a:r>
              <a:rPr lang="en" i="1"/>
              <a:t>V, E</a:t>
            </a:r>
            <a:r>
              <a:rPr lang="en"/>
              <a:t>) we want a to create a minimization objective function </a:t>
            </a:r>
            <a:r>
              <a:rPr lang="en" b="1"/>
              <a:t>z</a:t>
            </a:r>
            <a:r>
              <a:rPr lang="en"/>
              <a:t> where we consider all possible subsets of a </a:t>
            </a:r>
            <a:r>
              <a:rPr lang="en" i="1"/>
              <a:t>n</a:t>
            </a:r>
            <a:r>
              <a:rPr lang="en"/>
              <a:t>-vector </a:t>
            </a:r>
            <a:r>
              <a:rPr lang="en" b="1"/>
              <a:t>x</a:t>
            </a:r>
            <a:r>
              <a:rPr lang="en"/>
              <a:t> of length </a:t>
            </a:r>
            <a:r>
              <a:rPr lang="en" i="1"/>
              <a:t>n</a:t>
            </a:r>
            <a:r>
              <a:rPr lang="en"/>
              <a:t> = |</a:t>
            </a:r>
            <a:r>
              <a:rPr lang="en" i="1"/>
              <a:t>V</a:t>
            </a:r>
            <a:r>
              <a:rPr lang="en"/>
              <a:t>|.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take </a:t>
            </a:r>
            <a:r>
              <a:rPr lang="en" i="1"/>
              <a:t>x</a:t>
            </a:r>
            <a:r>
              <a:rPr lang="en" i="1" baseline="-25000"/>
              <a:t>i</a:t>
            </a:r>
            <a:r>
              <a:rPr lang="en" i="1"/>
              <a:t> </a:t>
            </a:r>
            <a:r>
              <a:rPr lang="en"/>
              <a:t>= 1 if and only if </a:t>
            </a:r>
            <a:r>
              <a:rPr lang="en" i="1"/>
              <a:t>i</a:t>
            </a:r>
            <a:r>
              <a:rPr lang="en"/>
              <a:t> ∈ </a:t>
            </a:r>
            <a:r>
              <a:rPr lang="en" i="1"/>
              <a:t>V</a:t>
            </a:r>
            <a:r>
              <a:rPr lang="en"/>
              <a:t> is selected as an element of a potential independent set.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constrain the maximum number (and legality) of variables </a:t>
            </a:r>
            <a:r>
              <a:rPr lang="en" i="1"/>
              <a:t>x</a:t>
            </a:r>
            <a:r>
              <a:rPr lang="en" i="1" baseline="-25000"/>
              <a:t>i</a:t>
            </a:r>
            <a:r>
              <a:rPr lang="en" i="1"/>
              <a:t> </a:t>
            </a:r>
            <a:r>
              <a:rPr lang="en"/>
              <a:t>= 1 by giving a big penalty for any edge (</a:t>
            </a:r>
            <a:r>
              <a:rPr lang="en" i="1"/>
              <a:t>u, v</a:t>
            </a:r>
            <a:r>
              <a:rPr lang="en"/>
              <a:t>) ∈ </a:t>
            </a:r>
            <a:r>
              <a:rPr lang="en" i="1"/>
              <a:t>E</a:t>
            </a:r>
            <a:r>
              <a:rPr lang="en"/>
              <a:t> and both </a:t>
            </a:r>
            <a:r>
              <a:rPr lang="en" i="1"/>
              <a:t>x</a:t>
            </a:r>
            <a:r>
              <a:rPr lang="en" i="1" baseline="-25000"/>
              <a:t>u</a:t>
            </a:r>
            <a:r>
              <a:rPr lang="en" i="1"/>
              <a:t> </a:t>
            </a:r>
            <a:r>
              <a:rPr lang="en"/>
              <a:t>=</a:t>
            </a:r>
            <a:r>
              <a:rPr lang="en" i="1"/>
              <a:t> x</a:t>
            </a:r>
            <a:r>
              <a:rPr lang="en" i="1" baseline="-25000"/>
              <a:t>v</a:t>
            </a:r>
            <a:r>
              <a:rPr lang="en" i="1"/>
              <a:t> </a:t>
            </a:r>
            <a:r>
              <a:rPr lang="en"/>
              <a:t>= 1.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r>
              <a:rPr lang="en" i="1"/>
              <a:t>Q</a:t>
            </a:r>
            <a:r>
              <a:rPr lang="en" baseline="-25000"/>
              <a:t>(</a:t>
            </a:r>
            <a:r>
              <a:rPr lang="en" i="1" baseline="-25000"/>
              <a:t>i, j</a:t>
            </a:r>
            <a:r>
              <a:rPr lang="en" baseline="-25000"/>
              <a:t>) </a:t>
            </a:r>
            <a:r>
              <a:rPr lang="en"/>
              <a:t>= </a:t>
            </a:r>
            <a:endParaRPr/>
          </a:p>
        </p:txBody>
      </p:sp>
      <p:sp>
        <p:nvSpPr>
          <p:cNvPr id="372" name="Google Shape;372;p53"/>
          <p:cNvSpPr txBox="1"/>
          <p:nvPr/>
        </p:nvSpPr>
        <p:spPr>
          <a:xfrm>
            <a:off x="1479650" y="3416600"/>
            <a:ext cx="5133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53"/>
          <p:cNvSpPr txBox="1"/>
          <p:nvPr/>
        </p:nvSpPr>
        <p:spPr>
          <a:xfrm>
            <a:off x="1862125" y="3487075"/>
            <a:ext cx="27099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-1    if </a:t>
            </a:r>
            <a:r>
              <a:rPr lang="en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≥2   if </a:t>
            </a:r>
            <a:r>
              <a:rPr lang="en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&lt; </a:t>
            </a:r>
            <a:r>
              <a:rPr lang="en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and (</a:t>
            </a:r>
            <a:r>
              <a:rPr lang="en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i, j</a:t>
            </a: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∈ </a:t>
            </a:r>
            <a:r>
              <a:rPr lang="en" i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4"/>
          <p:cNvSpPr/>
          <p:nvPr/>
        </p:nvSpPr>
        <p:spPr>
          <a:xfrm>
            <a:off x="-125" y="607300"/>
            <a:ext cx="9144000" cy="45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54"/>
          <p:cNvSpPr txBox="1">
            <a:spLocks noGrp="1"/>
          </p:cNvSpPr>
          <p:nvPr>
            <p:ph type="title"/>
          </p:nvPr>
        </p:nvSpPr>
        <p:spPr>
          <a:xfrm>
            <a:off x="387900" y="-786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D-Wave Example: Max Ind Set (program)</a:t>
            </a:r>
            <a:endParaRPr/>
          </a:p>
        </p:txBody>
      </p:sp>
      <p:sp>
        <p:nvSpPr>
          <p:cNvPr id="380" name="Google Shape;380;p5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1" name="Google Shape;3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63" y="607425"/>
            <a:ext cx="8239876" cy="45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/>
          <p:nvPr/>
        </p:nvSpPr>
        <p:spPr>
          <a:xfrm>
            <a:off x="-125" y="607300"/>
            <a:ext cx="9144000" cy="45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55"/>
          <p:cNvSpPr txBox="1">
            <a:spLocks noGrp="1"/>
          </p:cNvSpPr>
          <p:nvPr>
            <p:ph type="title"/>
          </p:nvPr>
        </p:nvSpPr>
        <p:spPr>
          <a:xfrm>
            <a:off x="387900" y="-78675"/>
            <a:ext cx="85830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D-Wave Example: Max Ind Set (program) cont.</a:t>
            </a:r>
            <a:endParaRPr/>
          </a:p>
        </p:txBody>
      </p:sp>
      <p:sp>
        <p:nvSpPr>
          <p:cNvPr id="388" name="Google Shape;388;p5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9" name="Google Shape;38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774179"/>
            <a:ext cx="8368201" cy="4369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/>
          <p:nvPr/>
        </p:nvSpPr>
        <p:spPr>
          <a:xfrm>
            <a:off x="-125" y="607300"/>
            <a:ext cx="9144000" cy="45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56"/>
          <p:cNvSpPr txBox="1">
            <a:spLocks noGrp="1"/>
          </p:cNvSpPr>
          <p:nvPr>
            <p:ph type="title"/>
          </p:nvPr>
        </p:nvSpPr>
        <p:spPr>
          <a:xfrm>
            <a:off x="387900" y="-78675"/>
            <a:ext cx="85830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D-Wave Example: Max Ind Set (output) </a:t>
            </a:r>
            <a:endParaRPr/>
          </a:p>
        </p:txBody>
      </p:sp>
      <p:sp>
        <p:nvSpPr>
          <p:cNvPr id="396" name="Google Shape;396;p5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97" name="Google Shape;397;p56"/>
          <p:cNvSpPr txBox="1"/>
          <p:nvPr/>
        </p:nvSpPr>
        <p:spPr>
          <a:xfrm>
            <a:off x="440100" y="685300"/>
            <a:ext cx="8478600" cy="4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D-Wave QUBO (user specified) 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Q= {(2, 6): 4, (6, 6): -1, (5, 5): -1, (1, 5): 4, (2, 2): -1, (4, 4): -1, (1, 4): 4, (1, 1): -1, (0, 6): 4, (0, 0): -1, (0, 5): 4, (0, 4): 4, (2, 4): 4, (3, 3): 8} 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D-Wave Ising (user specified) 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H= [2.5, 1.5, 1.5, 4.0, 2.5, 1.5, 1.5] J= {(2, 6): 1.0, (1, 5): 1.0, (1, 4): 1.0, (0, 6): 1.0, (0, 5): 1.0, (0, 4): 1.0, (2, 4): 1.0} 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Solver properties: {’chip_id’: ’DW2X’, ’num_qubits’: 1152, ’num_reads_range’: [1, 10000], ’max_anneal_schedule_points’: 2, ’anneal_offset_step’: 0, ’programming_thermalization_range’: [0, 10000], ’parameters’: {’num_spin_reversal_transforms’: ’’, ’reduce_intersample_correlation’: ’A boolean for whether to add pauses between samples.’, ’programming_thermalization’: ’An integer that gives the time (in microseconds) to wait after programming the processor in order for it to cool back to base temperature..’, ’reinitialize_state’: ’Whether to reapply the initial_state for every read.’, ’anneal_offsets’: ’A list of anneal offsets for each working qubit (NaN if unused).’, ’num_reads’: ’’, ’max_answers’: ’’, ’readout_ thermalization’: ’An integer that gives the time (in microseconds) to wait after each state is read from the processor in order for it to cool back to base temperature.’, ’flux_biases’: ’A list of flux biases for each working qubit.’, ’beta’: "Boltzmann distribution parameter. Only used when postprocess is set to ’sampling’.", ’answer_mode’: ’’, ’auto_scale’: ’’, ’postprocess’: "either ’sampling’ or ’optimization’", ’annealing_time’: ’A positive integer that sets the duration (in microseconds) of quantum annealing time.’, ’anneal_schedule’: ’A piecewise linear annealing schedule specified by a list of points.’, ’initial_state’: ’The initial states to use for the reverse anneal feature.’, ’chains’: "Defines which qubits represent the same logical variable (or ’chain’) when postprocessing is enabled.", ’flux_drift_compensation’: ’A boolean for whether to activate the flux drift compensation.’}, ’extended_j_range’: [-1, 1], ’annealing_time_range’: [5, 2000], ’h_range’: [-2, 2], ’default_programming_thermalization’: 1000, ’anneal_offset_step_phi0’: 0, ’couplers’: [[0, 4], [1, 4], [2, 4], [3, 4], ....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/>
          <p:nvPr/>
        </p:nvSpPr>
        <p:spPr>
          <a:xfrm>
            <a:off x="-125" y="607300"/>
            <a:ext cx="9144000" cy="45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title"/>
          </p:nvPr>
        </p:nvSpPr>
        <p:spPr>
          <a:xfrm>
            <a:off x="387900" y="-78675"/>
            <a:ext cx="85830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D-Wave Example: Max Ind Set (output) cont. </a:t>
            </a:r>
            <a:endParaRPr/>
          </a:p>
        </p:txBody>
      </p:sp>
      <p:sp>
        <p:nvSpPr>
          <p:cNvPr id="404" name="Google Shape;404;p5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05" name="Google Shape;405;p57"/>
          <p:cNvSpPr txBox="1"/>
          <p:nvPr/>
        </p:nvSpPr>
        <p:spPr>
          <a:xfrm>
            <a:off x="440100" y="685300"/>
            <a:ext cx="8478600" cy="4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Run 1: 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calling D-Wave with annealT= 20 progT= 1000 readT= 100 result: {’timing’: {’total_real_time’: 86610, ’anneal_time_per_run’: 20, ’post_processing_overhead_time’: 20226, ’qpu_sampling_time’: 47050, ’readout_time_per_run’: 309, ’qpu_delay_time_per_sample’: 141, ’qpu_anneal_time_per_sample’: 20, ’total_post_processing_time’: 20226, ’qpu_programming_time’: 34689, ’run_time_chip’: 47050, ’qpu_access_time’: 86610, ’qpu_readout_time_per_sample’: 309}, ’energies’: [-11.0, -11.0], ’num_occurrences’: [42, 58], 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’solutions’: [[-1, -1, -1, -1, 1, 1, 1, 3, 3, 3, 3, 3, 3, ..., 3, 3, 3, 3, 3, 3], [1, 1, 1, -1, -1, -1, -1, 3, 3, 3, 3, 3, 3, ..., 3, 3, 3, 3, 3, 3]]) 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Run 2: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calling D-Wave with annealT= 20 progT= 1000 readT= 100 result: {’timing’: {’total_real_time’: 85915, ’anneal_time_per_run’: 20, ’post_processing_overhead_time’: 12069, ’qpu_sampling_time’: 47050, ’readout_time_per_run’: 309, ’qpu_delay_time_per_sample’: 141, ’qpu_anneal_time_per_sample’: 20, ’total_post_processing_time’: 12069, ’qpu_programming_time’: 34688, ’run_time_chip’: 47050, ’qpu_access_time’: 85915, ’qpu_readout_time_per_sample’: 309}, ’energies’: [-11.0, -11.0], ’num_occurrences’: [46, 54], 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Inconsolata"/>
              <a:ea typeface="Inconsolata"/>
              <a:cs typeface="Inconsolata"/>
              <a:sym typeface="Inconsolat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’solutions’: [[-1, -1, -1, -1, 1, 1, 1, 3, 3, 3, 3, 3, 3, ..., 3, 3, 3, 3, 3, 3], [1, 1, 1, -1, -1, -1, -1, 3, 3, 3, 3, 3, 3, ..., 3, 3, 3, 3, 3, 3]])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F4CB-38E2-4D25-9143-D7085A02D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Classical Computers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17667-6163-4EA1-B1E6-35C8BCA45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41" y="1355246"/>
            <a:ext cx="7102455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10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from Digital to Quantum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l="6006" t="16805"/>
          <a:stretch/>
        </p:blipFill>
        <p:spPr>
          <a:xfrm>
            <a:off x="0" y="1427100"/>
            <a:ext cx="6300425" cy="371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 r="12564"/>
          <a:stretch/>
        </p:blipFill>
        <p:spPr>
          <a:xfrm>
            <a:off x="4269350" y="1427100"/>
            <a:ext cx="4874650" cy="37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6851400" y="866975"/>
            <a:ext cx="19047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Cray 1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75" y="128075"/>
            <a:ext cx="6516449" cy="48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50" y="124075"/>
            <a:ext cx="6742650" cy="48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6851400" y="866975"/>
            <a:ext cx="19047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D-Wave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2644</Words>
  <Application>Microsoft Office PowerPoint</Application>
  <PresentationFormat>On-screen Show (16:9)</PresentationFormat>
  <Paragraphs>205</Paragraphs>
  <Slides>55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Roboto</vt:lpstr>
      <vt:lpstr>Inconsolata</vt:lpstr>
      <vt:lpstr>Arial</vt:lpstr>
      <vt:lpstr>Georgia</vt:lpstr>
      <vt:lpstr>Roboto Slab</vt:lpstr>
      <vt:lpstr>Wingdings</vt:lpstr>
      <vt:lpstr>Marina</vt:lpstr>
      <vt:lpstr>What is Quantum Computing?</vt:lpstr>
      <vt:lpstr>Overview</vt:lpstr>
      <vt:lpstr>Nobody understands quantum mechanics</vt:lpstr>
      <vt:lpstr>PowerPoint Presentation</vt:lpstr>
      <vt:lpstr>The Three Current Models</vt:lpstr>
      <vt:lpstr>Classical Computers</vt:lpstr>
      <vt:lpstr>Evolution from Digital to Quantum</vt:lpstr>
      <vt:lpstr>PowerPoint Presentation</vt:lpstr>
      <vt:lpstr>PowerPoint Presentation</vt:lpstr>
      <vt:lpstr>PowerPoint Presentation</vt:lpstr>
      <vt:lpstr>IBM</vt:lpstr>
      <vt:lpstr>IBM </vt:lpstr>
      <vt:lpstr>PowerPoint Presentation</vt:lpstr>
      <vt:lpstr>Google Quantum Computer</vt:lpstr>
      <vt:lpstr>Quantum Features Beyond Digital Computing</vt:lpstr>
      <vt:lpstr>PowerPoint Presentation</vt:lpstr>
      <vt:lpstr>Bit vs. Qubit</vt:lpstr>
      <vt:lpstr>Classical bit Vs. Qubit</vt:lpstr>
      <vt:lpstr>PowerPoint Presentation</vt:lpstr>
      <vt:lpstr>Classical Bit</vt:lpstr>
      <vt:lpstr>Qubit Register Superposition</vt:lpstr>
      <vt:lpstr>How to Build a Qubit</vt:lpstr>
      <vt:lpstr>Quantum Computing ⊆ Quantum Informatics</vt:lpstr>
      <vt:lpstr>PowerPoint Presentation</vt:lpstr>
      <vt:lpstr>Shor’s Algorithm</vt:lpstr>
      <vt:lpstr>Quantum Computing Overview</vt:lpstr>
      <vt:lpstr>PowerPoint Presentation</vt:lpstr>
      <vt:lpstr>The D-Wave Quantum Computer</vt:lpstr>
      <vt:lpstr>PowerPoint Presentation</vt:lpstr>
      <vt:lpstr>PowerPoint Presentation</vt:lpstr>
      <vt:lpstr>PowerPoint Presentation</vt:lpstr>
      <vt:lpstr>D-Wave</vt:lpstr>
      <vt:lpstr>Processor Environment</vt:lpstr>
      <vt:lpstr>PowerPoint Presentation</vt:lpstr>
      <vt:lpstr>Next generation hardware significantly enhanced connectivity</vt:lpstr>
      <vt:lpstr>Pegasus architecture significantly enhances connectivity</vt:lpstr>
      <vt:lpstr>D-Wave Software Development</vt:lpstr>
      <vt:lpstr>D-Wave System Capability</vt:lpstr>
      <vt:lpstr>Extra Slides</vt:lpstr>
      <vt:lpstr>Quantum Annealing</vt:lpstr>
      <vt:lpstr>Stages of Solving Optimization Problems</vt:lpstr>
      <vt:lpstr>Minor Embedding Problem</vt:lpstr>
      <vt:lpstr>PowerPoint Presentation</vt:lpstr>
      <vt:lpstr>PowerPoint Presentation</vt:lpstr>
      <vt:lpstr>D-Wave Architecture: Chimera Graphs</vt:lpstr>
      <vt:lpstr>PowerPoint Presentation</vt:lpstr>
      <vt:lpstr>Basic Graph Embedding Statistics</vt:lpstr>
      <vt:lpstr>D-Wave System Solver</vt:lpstr>
      <vt:lpstr>Quadratic Unconstrained Binary Optimization</vt:lpstr>
      <vt:lpstr>Graph Example: Maximum Independent Set</vt:lpstr>
      <vt:lpstr>QUBO Example: Maximum Independent Set</vt:lpstr>
      <vt:lpstr>D-Wave Example: Max Ind Set (program)</vt:lpstr>
      <vt:lpstr>D-Wave Example: Max Ind Set (program) cont.</vt:lpstr>
      <vt:lpstr>D-Wave Example: Max Ind Set (output) </vt:lpstr>
      <vt:lpstr>D-Wave Example: Max Ind Set (output) cont.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Quantum Computing?</dc:title>
  <dc:creator>RAHMAN, MOSHIUR</dc:creator>
  <cp:lastModifiedBy>RAHMAN, MOSHIUR</cp:lastModifiedBy>
  <cp:revision>14</cp:revision>
  <dcterms:modified xsi:type="dcterms:W3CDTF">2020-01-21T15:59:11Z</dcterms:modified>
</cp:coreProperties>
</file>